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Nunito"/>
      <p:regular r:id="rId30"/>
      <p:bold r:id="rId31"/>
      <p:italic r:id="rId32"/>
      <p:boldItalic r:id="rId33"/>
    </p:embeddedFont>
    <p:embeddedFont>
      <p:font typeface="Oswald"/>
      <p:regular r:id="rId34"/>
      <p:bold r:id="rId35"/>
    </p:embeddedFont>
    <p:embeddedFont>
      <p:font typeface="Comforta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9FB7FD-FB53-49F3-833C-8DCFB5945B65}">
  <a:tblStyle styleId="{979FB7FD-FB53-49F3-833C-8DCFB5945B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37" Type="http://schemas.openxmlformats.org/officeDocument/2006/relationships/font" Target="fonts/Comfortaa-bold.fntdata"/><Relationship Id="rId14" Type="http://schemas.openxmlformats.org/officeDocument/2006/relationships/slide" Target="slides/slide8.xml"/><Relationship Id="rId36"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Shape 119"/>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Shape 120"/>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AUTOLAYOUT">
    <p:bg>
      <p:bgPr>
        <a:solidFill>
          <a:srgbClr val="FFFFFF"/>
        </a:solidFill>
      </p:bgPr>
    </p:bg>
    <p:spTree>
      <p:nvGrpSpPr>
        <p:cNvPr id="124" name="Shape 124"/>
        <p:cNvGrpSpPr/>
        <p:nvPr/>
      </p:nvGrpSpPr>
      <p:grpSpPr>
        <a:xfrm>
          <a:off x="0" y="0"/>
          <a:ext cx="0" cy="0"/>
          <a:chOff x="0" y="0"/>
          <a:chExt cx="0" cy="0"/>
        </a:xfrm>
      </p:grpSpPr>
      <p:sp>
        <p:nvSpPr>
          <p:cNvPr id="125" name="Shape 12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5037500" y="751050"/>
            <a:ext cx="3641400" cy="3641400"/>
          </a:xfrm>
          <a:prstGeom prst="rect">
            <a:avLst/>
          </a:prstGeom>
          <a:noFill/>
          <a:ln cap="flat" cmpd="thinThick"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txBox="1"/>
          <p:nvPr>
            <p:ph type="title"/>
          </p:nvPr>
        </p:nvSpPr>
        <p:spPr>
          <a:xfrm>
            <a:off x="5172950" y="923700"/>
            <a:ext cx="3370500" cy="32961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128" name="Shape 128"/>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AUTOLAYOUT_1">
    <p:bg>
      <p:bgPr>
        <a:solidFill>
          <a:srgbClr val="FFFFFF"/>
        </a:solidFill>
      </p:bgPr>
    </p:bg>
    <p:spTree>
      <p:nvGrpSpPr>
        <p:cNvPr id="129" name="Shape 129"/>
        <p:cNvGrpSpPr/>
        <p:nvPr/>
      </p:nvGrpSpPr>
      <p:grpSpPr>
        <a:xfrm>
          <a:off x="0" y="0"/>
          <a:ext cx="0" cy="0"/>
          <a:chOff x="0" y="0"/>
          <a:chExt cx="0" cy="0"/>
        </a:xfrm>
      </p:grpSpPr>
      <p:sp>
        <p:nvSpPr>
          <p:cNvPr id="130" name="Shape 1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txBox="1"/>
          <p:nvPr>
            <p:ph type="title"/>
          </p:nvPr>
        </p:nvSpPr>
        <p:spPr>
          <a:xfrm>
            <a:off x="232878" y="219975"/>
            <a:ext cx="2336400" cy="9150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132" name="Shape 132"/>
          <p:cNvSpPr txBox="1"/>
          <p:nvPr>
            <p:ph idx="1" type="body"/>
          </p:nvPr>
        </p:nvSpPr>
        <p:spPr>
          <a:xfrm>
            <a:off x="232875" y="1290250"/>
            <a:ext cx="2336400" cy="35229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1600"/>
              </a:spcBef>
              <a:spcAft>
                <a:spcPts val="0"/>
              </a:spcAft>
              <a:buClr>
                <a:srgbClr val="000000"/>
              </a:buClr>
              <a:buSzPts val="1200"/>
              <a:buChar char="○"/>
              <a:defRPr sz="1200">
                <a:solidFill>
                  <a:srgbClr val="000000"/>
                </a:solidFill>
              </a:defRPr>
            </a:lvl2pPr>
            <a:lvl3pPr indent="-304800" lvl="2" marL="1371600" algn="l">
              <a:lnSpc>
                <a:spcPct val="115000"/>
              </a:lnSpc>
              <a:spcBef>
                <a:spcPts val="1600"/>
              </a:spcBef>
              <a:spcAft>
                <a:spcPts val="0"/>
              </a:spcAft>
              <a:buClr>
                <a:srgbClr val="000000"/>
              </a:buClr>
              <a:buSzPts val="1200"/>
              <a:buChar char="■"/>
              <a:defRPr sz="1200">
                <a:solidFill>
                  <a:srgbClr val="000000"/>
                </a:solidFill>
              </a:defRPr>
            </a:lvl3pPr>
            <a:lvl4pPr indent="-304800" lvl="3" marL="1828800" algn="l">
              <a:lnSpc>
                <a:spcPct val="115000"/>
              </a:lnSpc>
              <a:spcBef>
                <a:spcPts val="1600"/>
              </a:spcBef>
              <a:spcAft>
                <a:spcPts val="0"/>
              </a:spcAft>
              <a:buClr>
                <a:srgbClr val="000000"/>
              </a:buClr>
              <a:buSzPts val="1200"/>
              <a:buChar char="●"/>
              <a:defRPr sz="1200">
                <a:solidFill>
                  <a:srgbClr val="000000"/>
                </a:solidFill>
              </a:defRPr>
            </a:lvl4pPr>
            <a:lvl5pPr indent="-304800" lvl="4" marL="2286000" algn="l">
              <a:lnSpc>
                <a:spcPct val="115000"/>
              </a:lnSpc>
              <a:spcBef>
                <a:spcPts val="1600"/>
              </a:spcBef>
              <a:spcAft>
                <a:spcPts val="0"/>
              </a:spcAft>
              <a:buClr>
                <a:srgbClr val="000000"/>
              </a:buClr>
              <a:buSzPts val="1200"/>
              <a:buChar char="○"/>
              <a:defRPr sz="1200">
                <a:solidFill>
                  <a:srgbClr val="000000"/>
                </a:solidFill>
              </a:defRPr>
            </a:lvl5pPr>
            <a:lvl6pPr indent="-304800" lvl="5" marL="2743200" algn="l">
              <a:lnSpc>
                <a:spcPct val="115000"/>
              </a:lnSpc>
              <a:spcBef>
                <a:spcPts val="1600"/>
              </a:spcBef>
              <a:spcAft>
                <a:spcPts val="0"/>
              </a:spcAft>
              <a:buClr>
                <a:srgbClr val="000000"/>
              </a:buClr>
              <a:buSzPts val="1200"/>
              <a:buChar char="■"/>
              <a:defRPr sz="1200">
                <a:solidFill>
                  <a:srgbClr val="000000"/>
                </a:solidFill>
              </a:defRPr>
            </a:lvl6pPr>
            <a:lvl7pPr indent="-304800" lvl="6" marL="3200400" algn="l">
              <a:lnSpc>
                <a:spcPct val="115000"/>
              </a:lnSpc>
              <a:spcBef>
                <a:spcPts val="1600"/>
              </a:spcBef>
              <a:spcAft>
                <a:spcPts val="0"/>
              </a:spcAft>
              <a:buClr>
                <a:srgbClr val="000000"/>
              </a:buClr>
              <a:buSzPts val="1200"/>
              <a:buChar char="●"/>
              <a:defRPr sz="1200">
                <a:solidFill>
                  <a:srgbClr val="000000"/>
                </a:solidFill>
              </a:defRPr>
            </a:lvl7pPr>
            <a:lvl8pPr indent="-304800" lvl="7" marL="3657600" algn="l">
              <a:lnSpc>
                <a:spcPct val="115000"/>
              </a:lnSpc>
              <a:spcBef>
                <a:spcPts val="1600"/>
              </a:spcBef>
              <a:spcAft>
                <a:spcPts val="0"/>
              </a:spcAft>
              <a:buClr>
                <a:srgbClr val="000000"/>
              </a:buClr>
              <a:buSzPts val="1200"/>
              <a:buChar char="○"/>
              <a:defRPr sz="1200">
                <a:solidFill>
                  <a:srgbClr val="000000"/>
                </a:solidFill>
              </a:defRPr>
            </a:lvl8pPr>
            <a:lvl9pPr indent="-304800" lvl="8" marL="4114800" algn="l">
              <a:lnSpc>
                <a:spcPct val="115000"/>
              </a:lnSpc>
              <a:spcBef>
                <a:spcPts val="1600"/>
              </a:spcBef>
              <a:spcAft>
                <a:spcPts val="1600"/>
              </a:spcAft>
              <a:buClr>
                <a:srgbClr val="000000"/>
              </a:buClr>
              <a:buSzPts val="1200"/>
              <a:buChar char="■"/>
              <a:defRPr sz="1200">
                <a:solidFill>
                  <a:srgbClr val="000000"/>
                </a:solidFill>
              </a:defRPr>
            </a:lvl9pPr>
          </a:lstStyle>
          <a:p/>
        </p:txBody>
      </p:sp>
      <p:sp>
        <p:nvSpPr>
          <p:cNvPr id="133" name="Shape 1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2">
  <p:cSld name="AUTOLAYOUT_2">
    <p:bg>
      <p:bgPr>
        <a:solidFill>
          <a:srgbClr val="FFFFFF"/>
        </a:solidFill>
      </p:bgPr>
    </p:bg>
    <p:spTree>
      <p:nvGrpSpPr>
        <p:cNvPr id="134" name="Shape 134"/>
        <p:cNvGrpSpPr/>
        <p:nvPr/>
      </p:nvGrpSpPr>
      <p:grpSpPr>
        <a:xfrm>
          <a:off x="0" y="0"/>
          <a:ext cx="0" cy="0"/>
          <a:chOff x="0" y="0"/>
          <a:chExt cx="0" cy="0"/>
        </a:xfrm>
      </p:grpSpPr>
      <p:sp>
        <p:nvSpPr>
          <p:cNvPr id="135" name="Shape 135"/>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449260" y="5311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txBox="1"/>
          <p:nvPr>
            <p:ph type="ctrTitle"/>
          </p:nvPr>
        </p:nvSpPr>
        <p:spPr>
          <a:xfrm>
            <a:off x="323300" y="772850"/>
            <a:ext cx="2704200" cy="31401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38" name="Shape 13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21.png"/><Relationship Id="rId5" Type="http://schemas.openxmlformats.org/officeDocument/2006/relationships/image" Target="../media/image12.jp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idx="1" type="subTitle"/>
          </p:nvPr>
        </p:nvSpPr>
        <p:spPr>
          <a:xfrm>
            <a:off x="1891350" y="3004644"/>
            <a:ext cx="5361300" cy="90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800">
                <a:latin typeface="Oswald"/>
                <a:ea typeface="Oswald"/>
                <a:cs typeface="Oswald"/>
                <a:sym typeface="Oswald"/>
              </a:rPr>
              <a:t>Nuestra experiencia como estudiantes</a:t>
            </a:r>
            <a:endParaRPr sz="1800">
              <a:latin typeface="Oswald"/>
              <a:ea typeface="Oswald"/>
              <a:cs typeface="Oswald"/>
              <a:sym typeface="Oswald"/>
            </a:endParaRPr>
          </a:p>
          <a:p>
            <a:pPr indent="0" lvl="0" marL="0">
              <a:spcBef>
                <a:spcPts val="0"/>
              </a:spcBef>
              <a:spcAft>
                <a:spcPts val="0"/>
              </a:spcAft>
              <a:buNone/>
            </a:pPr>
            <a:r>
              <a:rPr lang="es" sz="1800">
                <a:latin typeface="Oswald"/>
                <a:ea typeface="Oswald"/>
                <a:cs typeface="Oswald"/>
                <a:sym typeface="Oswald"/>
              </a:rPr>
              <a:t>en periodo de formación DUAL</a:t>
            </a:r>
            <a:endParaRPr sz="1800">
              <a:latin typeface="Oswald"/>
              <a:ea typeface="Oswald"/>
              <a:cs typeface="Oswald"/>
              <a:sym typeface="Oswald"/>
            </a:endParaRPr>
          </a:p>
          <a:p>
            <a:pPr indent="0" lvl="0" marL="0" rtl="0">
              <a:spcBef>
                <a:spcPts val="0"/>
              </a:spcBef>
              <a:spcAft>
                <a:spcPts val="0"/>
              </a:spcAft>
              <a:buNone/>
            </a:pPr>
            <a:r>
              <a:rPr lang="es" sz="1800">
                <a:latin typeface="Oswald"/>
                <a:ea typeface="Oswald"/>
                <a:cs typeface="Oswald"/>
                <a:sym typeface="Oswald"/>
              </a:rPr>
              <a:t>(1º año)</a:t>
            </a:r>
            <a:endParaRPr sz="1800">
              <a:latin typeface="Oswald"/>
              <a:ea typeface="Oswald"/>
              <a:cs typeface="Oswald"/>
              <a:sym typeface="Oswald"/>
            </a:endParaRPr>
          </a:p>
        </p:txBody>
      </p:sp>
      <p:pic>
        <p:nvPicPr>
          <p:cNvPr id="144" name="Shape 144"/>
          <p:cNvPicPr preferRelativeResize="0"/>
          <p:nvPr/>
        </p:nvPicPr>
        <p:blipFill>
          <a:blip r:embed="rId3">
            <a:alphaModFix/>
          </a:blip>
          <a:stretch>
            <a:fillRect/>
          </a:stretch>
        </p:blipFill>
        <p:spPr>
          <a:xfrm>
            <a:off x="2184825" y="1522625"/>
            <a:ext cx="4774349" cy="138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12698" r="12691" t="0"/>
          <a:stretch/>
        </p:blipFill>
        <p:spPr>
          <a:xfrm>
            <a:off x="3387800" y="0"/>
            <a:ext cx="5756197" cy="5143504"/>
          </a:xfrm>
          <a:prstGeom prst="rect">
            <a:avLst/>
          </a:prstGeom>
          <a:noFill/>
          <a:ln>
            <a:noFill/>
          </a:ln>
        </p:spPr>
      </p:pic>
      <p:sp>
        <p:nvSpPr>
          <p:cNvPr id="225" name="Shape 225"/>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2</a:t>
            </a:r>
            <a:endParaRPr>
              <a:latin typeface="Comfortaa"/>
              <a:ea typeface="Comfortaa"/>
              <a:cs typeface="Comfortaa"/>
              <a:sym typeface="Comfortaa"/>
            </a:endParaRPr>
          </a:p>
        </p:txBody>
      </p:sp>
      <p:sp>
        <p:nvSpPr>
          <p:cNvPr id="226" name="Shape 226"/>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consiste en leer un fichero en formato tabular y dentro de este fichero separarlo en unos bloques determinados y crear un fichero para cada uno de estos bloques, en formato tabular con un nombre de fichero determinado.</a:t>
            </a:r>
            <a:endParaRPr sz="14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omfortaa"/>
                <a:ea typeface="Comfortaa"/>
                <a:cs typeface="Comfortaa"/>
                <a:sym typeface="Comfortaa"/>
              </a:rPr>
              <a:t>Tarea 2</a:t>
            </a:r>
            <a:endParaRPr>
              <a:latin typeface="Comfortaa"/>
              <a:ea typeface="Comfortaa"/>
              <a:cs typeface="Comfortaa"/>
              <a:sym typeface="Comfortaa"/>
            </a:endParaRPr>
          </a:p>
        </p:txBody>
      </p:sp>
      <p:sp>
        <p:nvSpPr>
          <p:cNvPr id="232" name="Shape 232"/>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Primera vez que teníamos que procesar un fichero de 65000 líneas.</a:t>
            </a:r>
            <a:endParaRPr/>
          </a:p>
          <a:p>
            <a:pPr indent="0" lvl="0" marL="0">
              <a:spcBef>
                <a:spcPts val="1600"/>
              </a:spcBef>
              <a:spcAft>
                <a:spcPts val="0"/>
              </a:spcAft>
              <a:buNone/>
            </a:pPr>
            <a:r>
              <a:rPr lang="es"/>
              <a:t>Debíamos separar y clasificar su contenido en ficheros independientes ya que eran conjuntos de bloques/lotes, el cual mediante sus "encabezados" sabíamos dónde debía ir cada línea de información las cuales iban siendo escritas en los ficheros con el “Buffered Writer”. Tambien vi por primera vez la librería java.util.Date para obtener y formatear fechas para los nombres de los ficheros divididos.</a:t>
            </a:r>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sp>
        <p:nvSpPr>
          <p:cNvPr id="233" name="Shape 233"/>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esta tarea he usado como base la práctica 1, y haciendo uso de un substring delimité los bloques. A la hora de almacenarlos en ficheros diferentes use un título dinámico con otro substring dentro de la línea cabecera del fichero. </a:t>
            </a:r>
            <a:endParaRPr/>
          </a:p>
          <a:p>
            <a:pPr indent="0" lvl="0" marL="0">
              <a:spcBef>
                <a:spcPts val="1600"/>
              </a:spcBef>
              <a:spcAft>
                <a:spcPts val="0"/>
              </a:spcAft>
              <a:buNone/>
            </a:pPr>
            <a:r>
              <a:rPr lang="es"/>
              <a:t>Para escribir en los ficheros usé la función "buffered writter". </a:t>
            </a:r>
            <a:endParaRPr/>
          </a:p>
          <a:p>
            <a:pPr indent="0" lvl="0" marL="0" rtl="0">
              <a:spcBef>
                <a:spcPts val="1600"/>
              </a:spcBef>
              <a:spcAft>
                <a:spcPts val="1600"/>
              </a:spcAft>
              <a:buNone/>
            </a:pPr>
            <a:r>
              <a:rPr lang="es"/>
              <a:t>Toda esta practica usando también un enfoque de funciones y creando una librería con estas.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rotWithShape="1">
          <a:blip r:embed="rId3">
            <a:alphaModFix/>
          </a:blip>
          <a:srcRect b="0" l="12698" r="12691" t="0"/>
          <a:stretch/>
        </p:blipFill>
        <p:spPr>
          <a:xfrm>
            <a:off x="3387800" y="0"/>
            <a:ext cx="5756197" cy="5143504"/>
          </a:xfrm>
          <a:prstGeom prst="rect">
            <a:avLst/>
          </a:prstGeom>
          <a:noFill/>
          <a:ln>
            <a:noFill/>
          </a:ln>
        </p:spPr>
      </p:pic>
      <p:sp>
        <p:nvSpPr>
          <p:cNvPr id="239" name="Shape 239"/>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2.2</a:t>
            </a:r>
            <a:endParaRPr>
              <a:latin typeface="Comfortaa"/>
              <a:ea typeface="Comfortaa"/>
              <a:cs typeface="Comfortaa"/>
              <a:sym typeface="Comfortaa"/>
            </a:endParaRPr>
          </a:p>
        </p:txBody>
      </p:sp>
      <p:sp>
        <p:nvSpPr>
          <p:cNvPr id="240" name="Shape 240"/>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consiste en leer un fichero en formato tabular y dentro de este fichero separarlo en unos bloques determinados y crear un fichero xml para cada uno de estos bloques con un nombre de fichero determinado.</a:t>
            </a:r>
            <a:endParaRPr sz="1400">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omfortaa"/>
                <a:ea typeface="Comfortaa"/>
                <a:cs typeface="Comfortaa"/>
                <a:sym typeface="Comfortaa"/>
              </a:rPr>
              <a:t>Tarea 2.2</a:t>
            </a:r>
            <a:endParaRPr>
              <a:latin typeface="Comfortaa"/>
              <a:ea typeface="Comfortaa"/>
              <a:cs typeface="Comfortaa"/>
              <a:sym typeface="Comfortaa"/>
            </a:endParaRPr>
          </a:p>
        </p:txBody>
      </p:sp>
      <p:sp>
        <p:nvSpPr>
          <p:cNvPr id="246" name="Shape 246"/>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esta tarea he usado como base la práctica 2, y buscando por internet encontré la librería DOM la cual permite leer y crear ficheros XML, usando las clases “Element, Append Child, Child” y “Atribute” para crear la estructura del fichero XML correctamente.</a:t>
            </a:r>
            <a:endParaRPr/>
          </a:p>
          <a:p>
            <a:pPr indent="0" lvl="0" marL="0" rtl="0">
              <a:spcBef>
                <a:spcPts val="1600"/>
              </a:spcBef>
              <a:spcAft>
                <a:spcPts val="0"/>
              </a:spcAft>
              <a:buNone/>
            </a:pPr>
            <a:r>
              <a:rPr lang="es"/>
              <a:t>Para volcar los datos dentro del XML usé un array con 3 índices (Nº Bloque, Nº de Línea y Nº de Columna) que almacenaba toda la información y posteriormente recorriendo el array lo iba escribiendo en el fichero.</a:t>
            </a:r>
            <a:endParaRPr/>
          </a:p>
          <a:p>
            <a:pPr indent="0" lvl="0" marL="0" rtl="0">
              <a:spcBef>
                <a:spcPts val="1600"/>
              </a:spcBef>
              <a:spcAft>
                <a:spcPts val="1600"/>
              </a:spcAft>
              <a:buNone/>
            </a:pPr>
            <a:r>
              <a:t/>
            </a:r>
            <a:endParaRPr/>
          </a:p>
        </p:txBody>
      </p:sp>
      <p:sp>
        <p:nvSpPr>
          <p:cNvPr id="247" name="Shape 247"/>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En clase no habíamos tocado el tema de los XML, pasé por un pequeño proceso de investigación en el que me informé acerca de su estructura. Una vez con eso dÍ paso a tratar un DOM desde Java.</a:t>
            </a:r>
            <a:endParaRPr/>
          </a:p>
          <a:p>
            <a:pPr indent="0" lvl="0" marL="0">
              <a:spcBef>
                <a:spcPts val="1600"/>
              </a:spcBef>
              <a:spcAft>
                <a:spcPts val="0"/>
              </a:spcAft>
              <a:buNone/>
            </a:pPr>
            <a:r>
              <a:t/>
            </a:r>
            <a:endParaRPr/>
          </a:p>
          <a:p>
            <a:pPr indent="0" lvl="0" marL="0">
              <a:spcBef>
                <a:spcPts val="1600"/>
              </a:spcBef>
              <a:spcAft>
                <a:spcPts val="0"/>
              </a:spcAft>
              <a:buNone/>
            </a:pPr>
            <a:r>
              <a:rPr lang="es"/>
              <a:t>Me vi en la necesidad de crear el documento con la clase DocumentBuilder, para después crear cada elemento con la clase Element y anidar sus elementos hijos con appenChild y por último usando la clase Transformer para generar un XML.</a:t>
            </a:r>
            <a:endParaRPr/>
          </a:p>
          <a:p>
            <a:pPr indent="0" lvl="0" marL="0" rtl="0">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Shape 252"/>
          <p:cNvPicPr preferRelativeResize="0"/>
          <p:nvPr/>
        </p:nvPicPr>
        <p:blipFill rotWithShape="1">
          <a:blip r:embed="rId3">
            <a:alphaModFix/>
          </a:blip>
          <a:srcRect b="0" l="12698" r="12691" t="0"/>
          <a:stretch/>
        </p:blipFill>
        <p:spPr>
          <a:xfrm>
            <a:off x="3387800" y="0"/>
            <a:ext cx="5756198" cy="5143505"/>
          </a:xfrm>
          <a:prstGeom prst="rect">
            <a:avLst/>
          </a:prstGeom>
          <a:noFill/>
          <a:ln>
            <a:noFill/>
          </a:ln>
        </p:spPr>
      </p:pic>
      <p:sp>
        <p:nvSpPr>
          <p:cNvPr id="253" name="Shape 253"/>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3</a:t>
            </a:r>
            <a:endParaRPr>
              <a:latin typeface="Comfortaa"/>
              <a:ea typeface="Comfortaa"/>
              <a:cs typeface="Comfortaa"/>
              <a:sym typeface="Comfortaa"/>
            </a:endParaRPr>
          </a:p>
        </p:txBody>
      </p:sp>
      <p:sp>
        <p:nvSpPr>
          <p:cNvPr id="254" name="Shape 254"/>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consiste en leer los ficheros XML generados en la tarea anterior, leerlos, y según el seleccionado mostrarlos por pantalla en una web, en la cual se escogerá qué fichero mostrar.</a:t>
            </a:r>
            <a:endParaRPr sz="1400">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omfortaa"/>
                <a:ea typeface="Comfortaa"/>
                <a:cs typeface="Comfortaa"/>
                <a:sym typeface="Comfortaa"/>
              </a:rPr>
              <a:t>Tarea 3</a:t>
            </a:r>
            <a:endParaRPr>
              <a:latin typeface="Comfortaa"/>
              <a:ea typeface="Comfortaa"/>
              <a:cs typeface="Comfortaa"/>
              <a:sym typeface="Comfortaa"/>
            </a:endParaRPr>
          </a:p>
        </p:txBody>
      </p:sp>
      <p:sp>
        <p:nvSpPr>
          <p:cNvPr id="260" name="Shape 260"/>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Primera aplicación JSP. Haciendo uso de los Node/NodeList y como si de JavaScript se tratase usamos los métodos getElementsByClassName/Id() ya que tiene su jerarquía DOM montada de modo que coger un elemento directamente por su etiqueta y almacenarlo en un NodeList no me pareció mala idea. Usando Bootstrap por primera vez y de forma autodidacta diseñe una vistosa interfaz en la que plasmar contenido de los ficheros XML hallados en una carpeta del sistema, además de que podíamos usar los atributos de las etiquetas como información extra que mostrar por pantalla.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61" name="Shape 261"/>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esta tarea ha tocado cambiar la filosofía al completo. Para empezar cree un archivo Jsp. Con la función FileList y File obtenía el nombre de los ficheros XML de un directorio y los mostraba en el Jsp.</a:t>
            </a:r>
            <a:endParaRPr/>
          </a:p>
          <a:p>
            <a:pPr indent="0" lvl="0" marL="0">
              <a:spcBef>
                <a:spcPts val="1600"/>
              </a:spcBef>
              <a:spcAft>
                <a:spcPts val="0"/>
              </a:spcAft>
              <a:buNone/>
            </a:pPr>
            <a:r>
              <a:rPr lang="es"/>
              <a:t>Tras esto, con la librería DOM y usando la clase NodeList y Node conseguía leer el fichero XML que seleccionaba.</a:t>
            </a:r>
            <a:endParaRPr/>
          </a:p>
          <a:p>
            <a:pPr indent="0" lvl="0" marL="0" rtl="0">
              <a:spcBef>
                <a:spcPts val="1600"/>
              </a:spcBef>
              <a:spcAft>
                <a:spcPts val="1600"/>
              </a:spcAft>
              <a:buNone/>
            </a:pPr>
            <a:r>
              <a:rPr lang="es"/>
              <a:t>He usado un formulario con un desplegable (select) para poder elegir el fichero deseado y le he dado un estilo muy básico con CSS.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b="0" l="12698" r="12691" t="0"/>
          <a:stretch/>
        </p:blipFill>
        <p:spPr>
          <a:xfrm>
            <a:off x="3387800" y="0"/>
            <a:ext cx="5756197" cy="5143504"/>
          </a:xfrm>
          <a:prstGeom prst="rect">
            <a:avLst/>
          </a:prstGeom>
          <a:noFill/>
          <a:ln>
            <a:noFill/>
          </a:ln>
        </p:spPr>
      </p:pic>
      <p:sp>
        <p:nvSpPr>
          <p:cNvPr id="267" name="Shape 267"/>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4</a:t>
            </a:r>
            <a:endParaRPr>
              <a:latin typeface="Comfortaa"/>
              <a:ea typeface="Comfortaa"/>
              <a:cs typeface="Comfortaa"/>
              <a:sym typeface="Comfortaa"/>
            </a:endParaRPr>
          </a:p>
        </p:txBody>
      </p:sp>
      <p:sp>
        <p:nvSpPr>
          <p:cNvPr id="268" name="Shape 268"/>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consiste en leer los ficheros generados previamente, insertarlos en una base de datos y posteriormente seleccionar uno de los ficheros de la base de datos y mostrarlos en una web al igual que la tarea anterior.</a:t>
            </a:r>
            <a:endParaRPr sz="1400">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omfortaa"/>
                <a:ea typeface="Comfortaa"/>
                <a:cs typeface="Comfortaa"/>
                <a:sym typeface="Comfortaa"/>
              </a:rPr>
              <a:t>Tarea 4</a:t>
            </a:r>
            <a:endParaRPr>
              <a:latin typeface="Comfortaa"/>
              <a:ea typeface="Comfortaa"/>
              <a:cs typeface="Comfortaa"/>
              <a:sym typeface="Comfortaa"/>
            </a:endParaRPr>
          </a:p>
        </p:txBody>
      </p:sp>
      <p:sp>
        <p:nvSpPr>
          <p:cNvPr id="274" name="Shape 274"/>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esta tarea comencé creando los inserts dinámicos en las tablas las cuales se llamaban al igual que el bloque que contenía. </a:t>
            </a:r>
            <a:endParaRPr/>
          </a:p>
          <a:p>
            <a:pPr indent="0" lvl="0" marL="0" rtl="0">
              <a:spcBef>
                <a:spcPts val="1600"/>
              </a:spcBef>
              <a:spcAft>
                <a:spcPts val="0"/>
              </a:spcAft>
              <a:buNone/>
            </a:pPr>
            <a:r>
              <a:rPr lang="es"/>
              <a:t>Con los inserts realizados cree las consultas dinámicas a la base de datos en función de la tabla seleccionada en la web realizada y a la hora de mostrarla le di estilo con HTML y CSS y lo mostraba en una tabla similar a la que se encuentra cuando visualizamos la consulta en una Base de Datos.</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5" name="Shape 275"/>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Empezamos con las BBDD y con ello el uso de la API llamada JDBC. Creamos una base de datos con un número de tablas igual al número de bloques que tenía nuestro lote de datos y leyendo de mi estructura de datos XML tuve la idea de crear una variable String que mediante una lógica interna programada generase una sentencia INSERT INTO por cada </a:t>
            </a:r>
            <a:r>
              <a:rPr lang="es"/>
              <a:t>línea</a:t>
            </a:r>
            <a:r>
              <a:rPr lang="es"/>
              <a:t> de datos procesada, esa parte me gustó mucho implementarla. Una vez con todos los datos almacenados en BBDD esta vez teníamos que leer y mostrar los datos por pantalla accediendo directamente de la BBDD. Tarea muy completa.</a:t>
            </a:r>
            <a:endParaRPr/>
          </a:p>
          <a:p>
            <a:pPr indent="0" lvl="0" marL="0" rtl="0">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Shape 280"/>
          <p:cNvPicPr preferRelativeResize="0"/>
          <p:nvPr/>
        </p:nvPicPr>
        <p:blipFill rotWithShape="1">
          <a:blip r:embed="rId3">
            <a:alphaModFix/>
          </a:blip>
          <a:srcRect b="0" l="12698" r="12691" t="0"/>
          <a:stretch/>
        </p:blipFill>
        <p:spPr>
          <a:xfrm>
            <a:off x="3387800" y="0"/>
            <a:ext cx="5756197" cy="5143504"/>
          </a:xfrm>
          <a:prstGeom prst="rect">
            <a:avLst/>
          </a:prstGeom>
          <a:noFill/>
          <a:ln>
            <a:noFill/>
          </a:ln>
        </p:spPr>
      </p:pic>
      <p:sp>
        <p:nvSpPr>
          <p:cNvPr id="281" name="Shape 281"/>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5</a:t>
            </a:r>
            <a:endParaRPr>
              <a:latin typeface="Comfortaa"/>
              <a:ea typeface="Comfortaa"/>
              <a:cs typeface="Comfortaa"/>
              <a:sym typeface="Comfortaa"/>
            </a:endParaRPr>
          </a:p>
        </p:txBody>
      </p:sp>
      <p:sp>
        <p:nvSpPr>
          <p:cNvPr id="282" name="Shape 282"/>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es una ampliación de la anterior la cual consiste en hacer lo mismo que en la anterior pero hacer que la base de datos contenga un volcado histórico y se pueda elegir la fecha en concreto que se desea mostrar.</a:t>
            </a:r>
            <a:endParaRPr sz="14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omfortaa"/>
                <a:ea typeface="Comfortaa"/>
                <a:cs typeface="Comfortaa"/>
                <a:sym typeface="Comfortaa"/>
              </a:rPr>
              <a:t>Tarea 5</a:t>
            </a:r>
            <a:endParaRPr>
              <a:latin typeface="Comfortaa"/>
              <a:ea typeface="Comfortaa"/>
              <a:cs typeface="Comfortaa"/>
              <a:sym typeface="Comfortaa"/>
            </a:endParaRPr>
          </a:p>
        </p:txBody>
      </p:sp>
      <p:sp>
        <p:nvSpPr>
          <p:cNvPr id="288" name="Shape 288"/>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Esta vez tuvimos que ejecutar consultas sobre nuestras tablas las cuales ahora podemos agrupar mediante su fecha. </a:t>
            </a:r>
            <a:endParaRPr/>
          </a:p>
          <a:p>
            <a:pPr indent="0" lvl="0" marL="0">
              <a:spcBef>
                <a:spcPts val="1600"/>
              </a:spcBef>
              <a:spcAft>
                <a:spcPts val="0"/>
              </a:spcAft>
              <a:buNone/>
            </a:pPr>
            <a:r>
              <a:rPr lang="es"/>
              <a:t>Además de añadir mejorar la sección de visualización de la BBDD en la cual mediante desplegables y botones dinámicos lanzamos diferentes consultas a nuestra BBDD. Aprendiendo algunas nociones y el comportamiento de JSP y los formularios dinámicos.</a:t>
            </a:r>
            <a:endParaRPr/>
          </a:p>
          <a:p>
            <a:pPr indent="0" lvl="0" marL="0" rtl="0">
              <a:spcBef>
                <a:spcPts val="1600"/>
              </a:spcBef>
              <a:spcAft>
                <a:spcPts val="1600"/>
              </a:spcAft>
              <a:buNone/>
            </a:pPr>
            <a:r>
              <a:t/>
            </a:r>
            <a:endParaRPr/>
          </a:p>
        </p:txBody>
      </p:sp>
      <p:sp>
        <p:nvSpPr>
          <p:cNvPr id="289" name="Shape 289"/>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esta tarea he visto que el campo “Ciclo” es una fecha, con lo cual he usado ese campo como índice a la hora de seleccionar el campo que mostrar por pantalla.</a:t>
            </a:r>
            <a:endParaRPr/>
          </a:p>
          <a:p>
            <a:pPr indent="0" lvl="0" marL="0">
              <a:spcBef>
                <a:spcPts val="1600"/>
              </a:spcBef>
              <a:spcAft>
                <a:spcPts val="0"/>
              </a:spcAft>
              <a:buNone/>
            </a:pPr>
            <a:r>
              <a:rPr lang="es"/>
              <a:t>Para ello he hecho que cuando se seleccione una tabla dentro de la base de datos aparezca otro desplegable indicando la fecha que deseas visualizar.</a:t>
            </a:r>
            <a:endParaRPr/>
          </a:p>
          <a:p>
            <a:pPr indent="0" lvl="0" marL="0" rtl="0">
              <a:spcBef>
                <a:spcPts val="1600"/>
              </a:spcBef>
              <a:spcAft>
                <a:spcPts val="1600"/>
              </a:spcAft>
              <a:buNone/>
            </a:pPr>
            <a:r>
              <a:rPr lang="es"/>
              <a:t>Este último desplegable aparece en función de la tabla que se haya seleccionado previamente.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48" name="Shape 148"/>
        <p:cNvGrpSpPr/>
        <p:nvPr/>
      </p:nvGrpSpPr>
      <p:grpSpPr>
        <a:xfrm>
          <a:off x="0" y="0"/>
          <a:ext cx="0" cy="0"/>
          <a:chOff x="0" y="0"/>
          <a:chExt cx="0" cy="0"/>
        </a:xfrm>
      </p:grpSpPr>
      <p:pic>
        <p:nvPicPr>
          <p:cNvPr id="149" name="Shape 149"/>
          <p:cNvPicPr preferRelativeResize="0"/>
          <p:nvPr/>
        </p:nvPicPr>
        <p:blipFill rotWithShape="1">
          <a:blip r:embed="rId3">
            <a:alphaModFix/>
          </a:blip>
          <a:srcRect b="0" l="20373" r="20367" t="0"/>
          <a:stretch/>
        </p:blipFill>
        <p:spPr>
          <a:xfrm>
            <a:off x="200" y="0"/>
            <a:ext cx="4572000" cy="5143500"/>
          </a:xfrm>
          <a:prstGeom prst="rect">
            <a:avLst/>
          </a:prstGeom>
          <a:noFill/>
          <a:ln>
            <a:noFill/>
          </a:ln>
        </p:spPr>
      </p:pic>
      <p:sp>
        <p:nvSpPr>
          <p:cNvPr id="150" name="Shape 150"/>
          <p:cNvSpPr txBox="1"/>
          <p:nvPr>
            <p:ph type="title"/>
          </p:nvPr>
        </p:nvSpPr>
        <p:spPr>
          <a:xfrm>
            <a:off x="5172950" y="923700"/>
            <a:ext cx="3370500" cy="329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solidFill>
                  <a:schemeClr val="dk2"/>
                </a:solidFill>
              </a:rPr>
              <a:t>Hay muchas cosas buenas que nos podemos llevar de esta oportunidad</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Shape 294"/>
          <p:cNvSpPr txBox="1"/>
          <p:nvPr>
            <p:ph idx="4294967295" type="title"/>
          </p:nvPr>
        </p:nvSpPr>
        <p:spPr>
          <a:xfrm>
            <a:off x="311700" y="220100"/>
            <a:ext cx="8520600" cy="1012200"/>
          </a:xfrm>
          <a:prstGeom prst="rect">
            <a:avLst/>
          </a:prstGeom>
          <a:solidFill>
            <a:srgbClr val="00796B">
              <a:alpha val="28459"/>
            </a:srgbClr>
          </a:solidFill>
          <a:ln cap="flat" cmpd="sng" w="9525">
            <a:solidFill>
              <a:srgbClr val="000000"/>
            </a:solidFill>
            <a:prstDash val="solid"/>
            <a:round/>
            <a:headEnd len="sm" w="sm" type="none"/>
            <a:tailEnd len="sm" w="sm" type="none"/>
          </a:ln>
          <a:effectLst>
            <a:outerShdw blurRad="128588" rotWithShape="0" algn="bl" dir="5400000" dist="7620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rPr>
              <a:t>Con previsiones de futuro</a:t>
            </a:r>
            <a:endParaRPr>
              <a:solidFill>
                <a:srgbClr val="FFFFFF"/>
              </a:solidFill>
            </a:endParaRPr>
          </a:p>
          <a:p>
            <a:pPr indent="0" lvl="0" marL="0" rtl="0" algn="ctr">
              <a:spcBef>
                <a:spcPts val="400"/>
              </a:spcBef>
              <a:spcAft>
                <a:spcPts val="400"/>
              </a:spcAft>
              <a:buNone/>
            </a:pPr>
            <a:r>
              <a:rPr i="1" lang="es" sz="1600">
                <a:solidFill>
                  <a:srgbClr val="FFFFFF"/>
                </a:solidFill>
              </a:rPr>
              <a:t>Las tareas tienen como objetivo encaminarnos a una inserción a proyectos reales.</a:t>
            </a:r>
            <a:endParaRPr i="1" sz="1600">
              <a:solidFill>
                <a:srgbClr val="FFFFFF"/>
              </a:solidFill>
            </a:endParaRPr>
          </a:p>
        </p:txBody>
      </p:sp>
      <p:pic>
        <p:nvPicPr>
          <p:cNvPr id="295" name="Shape 295"/>
          <p:cNvPicPr preferRelativeResize="0"/>
          <p:nvPr/>
        </p:nvPicPr>
        <p:blipFill rotWithShape="1">
          <a:blip r:embed="rId4">
            <a:alphaModFix/>
          </a:blip>
          <a:srcRect b="1849" l="0" r="0" t="1848"/>
          <a:stretch/>
        </p:blipFill>
        <p:spPr>
          <a:xfrm>
            <a:off x="3576580" y="1450449"/>
            <a:ext cx="1990800" cy="2022000"/>
          </a:xfrm>
          <a:prstGeom prst="ellipse">
            <a:avLst/>
          </a:prstGeom>
          <a:noFill/>
          <a:ln>
            <a:noFill/>
          </a:ln>
        </p:spPr>
      </p:pic>
      <p:pic>
        <p:nvPicPr>
          <p:cNvPr id="296" name="Shape 296"/>
          <p:cNvPicPr preferRelativeResize="0"/>
          <p:nvPr/>
        </p:nvPicPr>
        <p:blipFill rotWithShape="1">
          <a:blip r:embed="rId5">
            <a:alphaModFix/>
          </a:blip>
          <a:srcRect b="0" l="0" r="34361" t="0"/>
          <a:stretch/>
        </p:blipFill>
        <p:spPr>
          <a:xfrm>
            <a:off x="6069300" y="1450449"/>
            <a:ext cx="1990800" cy="2022000"/>
          </a:xfrm>
          <a:prstGeom prst="ellipse">
            <a:avLst/>
          </a:prstGeom>
          <a:noFill/>
          <a:ln>
            <a:noFill/>
          </a:ln>
        </p:spPr>
      </p:pic>
      <p:sp>
        <p:nvSpPr>
          <p:cNvPr id="297" name="Shape 297"/>
          <p:cNvSpPr txBox="1"/>
          <p:nvPr>
            <p:ph idx="4294967295" type="body"/>
          </p:nvPr>
        </p:nvSpPr>
        <p:spPr>
          <a:xfrm>
            <a:off x="574850" y="3580275"/>
            <a:ext cx="2519400" cy="897600"/>
          </a:xfrm>
          <a:prstGeom prst="rect">
            <a:avLst/>
          </a:prstGeom>
          <a:solidFill>
            <a:srgbClr val="76A5AF">
              <a:alpha val="39230"/>
            </a:srgbClr>
          </a:solidFill>
          <a:ln cap="flat" cmpd="sng" w="9525">
            <a:solidFill>
              <a:srgbClr val="000000"/>
            </a:solidFill>
            <a:prstDash val="solid"/>
            <a:round/>
            <a:headEnd len="sm" w="sm" type="none"/>
            <a:tailEnd len="sm" w="sm" type="none"/>
          </a:ln>
          <a:effectLst>
            <a:outerShdw blurRad="28575" rotWithShape="0" algn="bl" dir="5400000" dist="666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1600"/>
              </a:spcAft>
              <a:buNone/>
            </a:pPr>
            <a:r>
              <a:rPr lang="es" sz="1400">
                <a:solidFill>
                  <a:schemeClr val="accent4"/>
                </a:solidFill>
                <a:latin typeface="Oswald"/>
                <a:ea typeface="Oswald"/>
                <a:cs typeface="Oswald"/>
                <a:sym typeface="Oswald"/>
              </a:rPr>
              <a:t>Dándonos</a:t>
            </a:r>
            <a:r>
              <a:rPr lang="es" sz="1400">
                <a:solidFill>
                  <a:schemeClr val="accent4"/>
                </a:solidFill>
                <a:latin typeface="Oswald"/>
                <a:ea typeface="Oswald"/>
                <a:cs typeface="Oswald"/>
                <a:sym typeface="Oswald"/>
              </a:rPr>
              <a:t> la oportunidad de montar nuestros proyectos con la seriedad y los requisitos de uno real</a:t>
            </a:r>
            <a:endParaRPr sz="1400">
              <a:solidFill>
                <a:schemeClr val="accent4"/>
              </a:solidFill>
              <a:latin typeface="Oswald"/>
              <a:ea typeface="Oswald"/>
              <a:cs typeface="Oswald"/>
              <a:sym typeface="Oswald"/>
            </a:endParaRPr>
          </a:p>
        </p:txBody>
      </p:sp>
      <p:pic>
        <p:nvPicPr>
          <p:cNvPr id="298" name="Shape 298"/>
          <p:cNvPicPr preferRelativeResize="0"/>
          <p:nvPr/>
        </p:nvPicPr>
        <p:blipFill rotWithShape="1">
          <a:blip r:embed="rId6">
            <a:alphaModFix/>
          </a:blip>
          <a:srcRect b="-9031" l="20545" r="20551" t="-9031"/>
          <a:stretch/>
        </p:blipFill>
        <p:spPr>
          <a:xfrm>
            <a:off x="1002440" y="1450449"/>
            <a:ext cx="1990800" cy="2022000"/>
          </a:xfrm>
          <a:prstGeom prst="ellipse">
            <a:avLst/>
          </a:prstGeom>
          <a:noFill/>
          <a:ln>
            <a:noFill/>
          </a:ln>
        </p:spPr>
      </p:pic>
      <p:sp>
        <p:nvSpPr>
          <p:cNvPr id="299" name="Shape 299"/>
          <p:cNvSpPr txBox="1"/>
          <p:nvPr>
            <p:ph idx="4294967295" type="body"/>
          </p:nvPr>
        </p:nvSpPr>
        <p:spPr>
          <a:xfrm>
            <a:off x="3312339" y="3580275"/>
            <a:ext cx="2519400" cy="897600"/>
          </a:xfrm>
          <a:prstGeom prst="rect">
            <a:avLst/>
          </a:prstGeom>
          <a:solidFill>
            <a:srgbClr val="76A5AF">
              <a:alpha val="39230"/>
            </a:srgbClr>
          </a:solidFill>
          <a:ln cap="flat" cmpd="sng" w="9525">
            <a:solidFill>
              <a:srgbClr val="000000"/>
            </a:solidFill>
            <a:prstDash val="solid"/>
            <a:round/>
            <a:headEnd len="sm" w="sm" type="none"/>
            <a:tailEnd len="sm" w="sm" type="none"/>
          </a:ln>
          <a:effectLst>
            <a:outerShdw blurRad="28575" rotWithShape="0" algn="bl" dir="5400000" dist="666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1600"/>
              </a:spcAft>
              <a:buNone/>
            </a:pPr>
            <a:r>
              <a:rPr lang="es" sz="1400">
                <a:solidFill>
                  <a:schemeClr val="accent4"/>
                </a:solidFill>
                <a:latin typeface="Oswald"/>
                <a:ea typeface="Oswald"/>
                <a:cs typeface="Oswald"/>
                <a:sym typeface="Oswald"/>
              </a:rPr>
              <a:t>Creciendo y formándonos tomando como base buenas prácticas y compartiendo diferentes enfoques</a:t>
            </a:r>
            <a:endParaRPr sz="1400">
              <a:solidFill>
                <a:schemeClr val="accent4"/>
              </a:solidFill>
              <a:latin typeface="Oswald"/>
              <a:ea typeface="Oswald"/>
              <a:cs typeface="Oswald"/>
              <a:sym typeface="Oswald"/>
            </a:endParaRPr>
          </a:p>
        </p:txBody>
      </p:sp>
      <p:sp>
        <p:nvSpPr>
          <p:cNvPr id="300" name="Shape 300"/>
          <p:cNvSpPr txBox="1"/>
          <p:nvPr>
            <p:ph idx="4294967295" type="body"/>
          </p:nvPr>
        </p:nvSpPr>
        <p:spPr>
          <a:xfrm>
            <a:off x="6049827" y="3580275"/>
            <a:ext cx="2519400" cy="897600"/>
          </a:xfrm>
          <a:prstGeom prst="rect">
            <a:avLst/>
          </a:prstGeom>
          <a:solidFill>
            <a:srgbClr val="76A5AF">
              <a:alpha val="39230"/>
            </a:srgbClr>
          </a:solidFill>
          <a:ln cap="flat" cmpd="sng" w="9525">
            <a:solidFill>
              <a:srgbClr val="000000"/>
            </a:solidFill>
            <a:prstDash val="solid"/>
            <a:round/>
            <a:headEnd len="sm" w="sm" type="none"/>
            <a:tailEnd len="sm" w="sm" type="none"/>
          </a:ln>
          <a:effectLst>
            <a:outerShdw blurRad="28575" rotWithShape="0" algn="bl" dir="5400000" dist="666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1600"/>
              </a:spcAft>
              <a:buNone/>
            </a:pPr>
            <a:r>
              <a:rPr lang="es" sz="1400">
                <a:solidFill>
                  <a:schemeClr val="accent4"/>
                </a:solidFill>
                <a:latin typeface="Oswald"/>
                <a:ea typeface="Oswald"/>
                <a:cs typeface="Oswald"/>
                <a:sym typeface="Oswald"/>
              </a:rPr>
              <a:t>Buscando siempre la forma de ser proactivos, eficientes y dinámicos en los enfoques que damos</a:t>
            </a:r>
            <a:endParaRPr sz="1400">
              <a:solidFill>
                <a:schemeClr val="accent4"/>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4939087" y="2078074"/>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rPr>
              <a:t>Mayo 2018</a:t>
            </a:r>
            <a:endParaRPr sz="1800">
              <a:solidFill>
                <a:schemeClr val="dk1"/>
              </a:solidFill>
            </a:endParaRPr>
          </a:p>
        </p:txBody>
      </p:sp>
      <p:sp>
        <p:nvSpPr>
          <p:cNvPr id="306" name="Shape 306"/>
          <p:cNvSpPr txBox="1"/>
          <p:nvPr>
            <p:ph type="title"/>
          </p:nvPr>
        </p:nvSpPr>
        <p:spPr>
          <a:xfrm>
            <a:off x="471900" y="738725"/>
            <a:ext cx="8222100" cy="76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Cosas realizadas</a:t>
            </a:r>
            <a:r>
              <a:rPr i="1" lang="es" sz="1400"/>
              <a:t> </a:t>
            </a:r>
            <a:endParaRPr i="1" sz="1400"/>
          </a:p>
          <a:p>
            <a:pPr indent="0" lvl="0" marL="0" rtl="0">
              <a:spcBef>
                <a:spcPts val="400"/>
              </a:spcBef>
              <a:spcAft>
                <a:spcPts val="400"/>
              </a:spcAft>
              <a:buNone/>
            </a:pPr>
            <a:r>
              <a:rPr i="1" lang="es" sz="1600"/>
              <a:t>Línea cronológica</a:t>
            </a:r>
            <a:endParaRPr i="1" sz="1600"/>
          </a:p>
        </p:txBody>
      </p:sp>
      <p:cxnSp>
        <p:nvCxnSpPr>
          <p:cNvPr id="307" name="Shape 307"/>
          <p:cNvCxnSpPr/>
          <p:nvPr/>
        </p:nvCxnSpPr>
        <p:spPr>
          <a:xfrm rot="10800000">
            <a:off x="568625" y="2231090"/>
            <a:ext cx="0" cy="837900"/>
          </a:xfrm>
          <a:prstGeom prst="straightConnector1">
            <a:avLst/>
          </a:prstGeom>
          <a:noFill/>
          <a:ln cap="flat" cmpd="sng" w="9525">
            <a:solidFill>
              <a:schemeClr val="dk2"/>
            </a:solidFill>
            <a:prstDash val="solid"/>
            <a:round/>
            <a:headEnd len="med" w="med" type="none"/>
            <a:tailEnd len="med" w="med" type="oval"/>
          </a:ln>
        </p:spPr>
      </p:cxnSp>
      <p:sp>
        <p:nvSpPr>
          <p:cNvPr id="308" name="Shape 308"/>
          <p:cNvSpPr txBox="1"/>
          <p:nvPr>
            <p:ph type="title"/>
          </p:nvPr>
        </p:nvSpPr>
        <p:spPr>
          <a:xfrm>
            <a:off x="568625" y="1703025"/>
            <a:ext cx="2597400" cy="486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rPr>
              <a:t>Marzo 2018</a:t>
            </a:r>
            <a:endParaRPr sz="1800">
              <a:solidFill>
                <a:schemeClr val="dk1"/>
              </a:solidFill>
            </a:endParaRPr>
          </a:p>
        </p:txBody>
      </p:sp>
      <p:sp>
        <p:nvSpPr>
          <p:cNvPr id="309" name="Shape 309"/>
          <p:cNvSpPr txBox="1"/>
          <p:nvPr>
            <p:ph idx="1" type="body"/>
          </p:nvPr>
        </p:nvSpPr>
        <p:spPr>
          <a:xfrm>
            <a:off x="568625" y="2062984"/>
            <a:ext cx="2597400" cy="718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200">
                <a:solidFill>
                  <a:schemeClr val="dk2"/>
                </a:solidFill>
              </a:rPr>
              <a:t>Comienza nuestro periodo DUAL, poco a poco vamos cogiendo las riendas de </a:t>
            </a:r>
            <a:r>
              <a:rPr lang="es" sz="1200"/>
              <a:t>algo en principio abrumador</a:t>
            </a:r>
            <a:endParaRPr sz="1200">
              <a:solidFill>
                <a:schemeClr val="dk2"/>
              </a:solidFill>
            </a:endParaRPr>
          </a:p>
        </p:txBody>
      </p:sp>
      <p:cxnSp>
        <p:nvCxnSpPr>
          <p:cNvPr id="310" name="Shape 310"/>
          <p:cNvCxnSpPr/>
          <p:nvPr/>
        </p:nvCxnSpPr>
        <p:spPr>
          <a:xfrm>
            <a:off x="2838050" y="3371729"/>
            <a:ext cx="0" cy="837900"/>
          </a:xfrm>
          <a:prstGeom prst="straightConnector1">
            <a:avLst/>
          </a:prstGeom>
          <a:noFill/>
          <a:ln cap="flat" cmpd="sng" w="9525">
            <a:solidFill>
              <a:schemeClr val="dk2"/>
            </a:solidFill>
            <a:prstDash val="solid"/>
            <a:round/>
            <a:headEnd len="med" w="med" type="none"/>
            <a:tailEnd len="med" w="med" type="oval"/>
          </a:ln>
        </p:spPr>
      </p:cxnSp>
      <p:sp>
        <p:nvSpPr>
          <p:cNvPr id="311" name="Shape 311"/>
          <p:cNvSpPr txBox="1"/>
          <p:nvPr>
            <p:ph type="title"/>
          </p:nvPr>
        </p:nvSpPr>
        <p:spPr>
          <a:xfrm>
            <a:off x="2838062" y="3675091"/>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rPr>
              <a:t>Abril </a:t>
            </a:r>
            <a:r>
              <a:rPr lang="es" sz="1800">
                <a:solidFill>
                  <a:schemeClr val="dk1"/>
                </a:solidFill>
              </a:rPr>
              <a:t>2018</a:t>
            </a:r>
            <a:endParaRPr sz="1800">
              <a:solidFill>
                <a:schemeClr val="dk1"/>
              </a:solidFill>
            </a:endParaRPr>
          </a:p>
        </p:txBody>
      </p:sp>
      <p:sp>
        <p:nvSpPr>
          <p:cNvPr id="312" name="Shape 312"/>
          <p:cNvSpPr txBox="1"/>
          <p:nvPr>
            <p:ph idx="1" type="body"/>
          </p:nvPr>
        </p:nvSpPr>
        <p:spPr>
          <a:xfrm>
            <a:off x="2857500" y="3577475"/>
            <a:ext cx="3153300" cy="120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200">
                <a:solidFill>
                  <a:schemeClr val="dk2"/>
                </a:solidFill>
              </a:rPr>
              <a:t>Aprendiendo y cacharreando con muchas tecnologías de interés</a:t>
            </a:r>
            <a:r>
              <a:rPr lang="es" sz="1200"/>
              <a:t>, cada uno buscando su enfoque, su personalidad como programador y compartiéndolo en un buen ambiente de equipo</a:t>
            </a:r>
            <a:endParaRPr sz="1200">
              <a:solidFill>
                <a:schemeClr val="dk2"/>
              </a:solidFill>
            </a:endParaRPr>
          </a:p>
          <a:p>
            <a:pPr indent="0" lvl="0" marL="0" rtl="0">
              <a:spcBef>
                <a:spcPts val="1600"/>
              </a:spcBef>
              <a:spcAft>
                <a:spcPts val="1600"/>
              </a:spcAft>
              <a:buNone/>
            </a:pPr>
            <a:r>
              <a:t/>
            </a:r>
            <a:endParaRPr sz="1200">
              <a:solidFill>
                <a:schemeClr val="dk2"/>
              </a:solidFill>
            </a:endParaRPr>
          </a:p>
        </p:txBody>
      </p:sp>
      <p:cxnSp>
        <p:nvCxnSpPr>
          <p:cNvPr id="313" name="Shape 313"/>
          <p:cNvCxnSpPr/>
          <p:nvPr/>
        </p:nvCxnSpPr>
        <p:spPr>
          <a:xfrm rot="10800000">
            <a:off x="4892025" y="2227527"/>
            <a:ext cx="0" cy="837900"/>
          </a:xfrm>
          <a:prstGeom prst="straightConnector1">
            <a:avLst/>
          </a:prstGeom>
          <a:noFill/>
          <a:ln cap="flat" cmpd="sng" w="9525">
            <a:solidFill>
              <a:schemeClr val="dk2"/>
            </a:solidFill>
            <a:prstDash val="solid"/>
            <a:round/>
            <a:headEnd len="med" w="med" type="none"/>
            <a:tailEnd len="med" w="med" type="oval"/>
          </a:ln>
        </p:spPr>
      </p:cxnSp>
      <p:sp>
        <p:nvSpPr>
          <p:cNvPr id="314" name="Shape 314"/>
          <p:cNvSpPr txBox="1"/>
          <p:nvPr>
            <p:ph idx="1" type="body"/>
          </p:nvPr>
        </p:nvSpPr>
        <p:spPr>
          <a:xfrm>
            <a:off x="4939075" y="2132875"/>
            <a:ext cx="23244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200"/>
              <a:t>Aceptando los retos que nos van llegando tarea a tarea</a:t>
            </a:r>
            <a:endParaRPr sz="1200">
              <a:solidFill>
                <a:schemeClr val="dk2"/>
              </a:solidFill>
            </a:endParaRPr>
          </a:p>
        </p:txBody>
      </p:sp>
      <p:cxnSp>
        <p:nvCxnSpPr>
          <p:cNvPr id="315" name="Shape 315"/>
          <p:cNvCxnSpPr/>
          <p:nvPr/>
        </p:nvCxnSpPr>
        <p:spPr>
          <a:xfrm>
            <a:off x="6832850" y="3371721"/>
            <a:ext cx="0" cy="837900"/>
          </a:xfrm>
          <a:prstGeom prst="straightConnector1">
            <a:avLst/>
          </a:prstGeom>
          <a:noFill/>
          <a:ln cap="flat" cmpd="sng" w="9525">
            <a:solidFill>
              <a:schemeClr val="dk2"/>
            </a:solidFill>
            <a:prstDash val="solid"/>
            <a:round/>
            <a:headEnd len="med" w="med" type="none"/>
            <a:tailEnd len="med" w="med" type="oval"/>
          </a:ln>
        </p:spPr>
      </p:cxnSp>
      <p:sp>
        <p:nvSpPr>
          <p:cNvPr id="316" name="Shape 316"/>
          <p:cNvSpPr txBox="1"/>
          <p:nvPr>
            <p:ph type="title"/>
          </p:nvPr>
        </p:nvSpPr>
        <p:spPr>
          <a:xfrm>
            <a:off x="6879912" y="3967616"/>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rPr>
              <a:t>Junio </a:t>
            </a:r>
            <a:r>
              <a:rPr lang="es" sz="1800">
                <a:solidFill>
                  <a:schemeClr val="dk1"/>
                </a:solidFill>
              </a:rPr>
              <a:t>2018</a:t>
            </a:r>
            <a:endParaRPr sz="1800">
              <a:solidFill>
                <a:schemeClr val="dk1"/>
              </a:solidFill>
            </a:endParaRPr>
          </a:p>
        </p:txBody>
      </p:sp>
      <p:sp>
        <p:nvSpPr>
          <p:cNvPr id="317" name="Shape 317"/>
          <p:cNvSpPr txBox="1"/>
          <p:nvPr>
            <p:ph idx="1" type="body"/>
          </p:nvPr>
        </p:nvSpPr>
        <p:spPr>
          <a:xfrm>
            <a:off x="6879912" y="3781017"/>
            <a:ext cx="18141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200"/>
              <a:t>Hasta servir para proyectos ETL reales</a:t>
            </a:r>
            <a:endParaRPr sz="1200">
              <a:solidFill>
                <a:schemeClr val="dk2"/>
              </a:solidFill>
            </a:endParaRPr>
          </a:p>
        </p:txBody>
      </p:sp>
      <p:graphicFrame>
        <p:nvGraphicFramePr>
          <p:cNvPr id="318" name="Shape 318"/>
          <p:cNvGraphicFramePr/>
          <p:nvPr/>
        </p:nvGraphicFramePr>
        <p:xfrm>
          <a:off x="323100" y="2983265"/>
          <a:ext cx="3000000" cy="3000000"/>
        </p:xfrm>
        <a:graphic>
          <a:graphicData uri="http://schemas.openxmlformats.org/drawingml/2006/table">
            <a:tbl>
              <a:tblPr>
                <a:noFill/>
                <a:tableStyleId>{979FB7FD-FB53-49F3-833C-8DCFB5945B65}</a:tableStyleId>
              </a:tblPr>
              <a:tblGrid>
                <a:gridCol w="2055525"/>
                <a:gridCol w="2055525"/>
                <a:gridCol w="2055525"/>
                <a:gridCol w="2055525"/>
              </a:tblGrid>
              <a:tr h="392100">
                <a:tc>
                  <a:txBody>
                    <a:bodyPr>
                      <a:noAutofit/>
                    </a:bodyPr>
                    <a:lstStyle/>
                    <a:p>
                      <a:pPr indent="0" lvl="0" marL="0" rtl="0" algn="ctr">
                        <a:spcBef>
                          <a:spcPts val="0"/>
                        </a:spcBef>
                        <a:spcAft>
                          <a:spcPts val="0"/>
                        </a:spcAft>
                        <a:buNone/>
                      </a:pPr>
                      <a:r>
                        <a:rPr lang="es">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lang="es">
                          <a:solidFill>
                            <a:srgbClr val="FFFFFF"/>
                          </a:solidFill>
                        </a:rPr>
                        <a:t>Abr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lang="es">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lang="es">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24" name="Shape 324"/>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solidFill>
                  <a:srgbClr val="FCE5CD"/>
                </a:solidFill>
                <a:latin typeface="Oswald"/>
                <a:ea typeface="Oswald"/>
                <a:cs typeface="Oswald"/>
                <a:sym typeface="Oswald"/>
              </a:rPr>
              <a:t>Contentos de</a:t>
            </a:r>
            <a:endParaRPr>
              <a:solidFill>
                <a:srgbClr val="FCE5CD"/>
              </a:solidFill>
              <a:latin typeface="Oswald"/>
              <a:ea typeface="Oswald"/>
              <a:cs typeface="Oswald"/>
              <a:sym typeface="Oswald"/>
            </a:endParaRPr>
          </a:p>
          <a:p>
            <a:pPr indent="0" lvl="0" marL="0">
              <a:spcBef>
                <a:spcPts val="0"/>
              </a:spcBef>
              <a:spcAft>
                <a:spcPts val="0"/>
              </a:spcAft>
              <a:buNone/>
            </a:pPr>
            <a:r>
              <a:rPr lang="es">
                <a:solidFill>
                  <a:srgbClr val="FCE5CD"/>
                </a:solidFill>
                <a:latin typeface="Oswald"/>
                <a:ea typeface="Oswald"/>
                <a:cs typeface="Oswald"/>
                <a:sym typeface="Oswald"/>
              </a:rPr>
              <a:t>lo que está logrando la formación DUAL, solo nos queda despedirnos hasta el siguiente curso :)</a:t>
            </a:r>
            <a:endParaRPr>
              <a:solidFill>
                <a:srgbClr val="FCE5CD"/>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330" name="Shape 33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7200">
                <a:solidFill>
                  <a:srgbClr val="FCE5CD"/>
                </a:solidFill>
                <a:latin typeface="Oswald"/>
                <a:ea typeface="Oswald"/>
                <a:cs typeface="Oswald"/>
                <a:sym typeface="Oswald"/>
              </a:rPr>
              <a:t>FIN</a:t>
            </a:r>
            <a:endParaRPr sz="7200">
              <a:solidFill>
                <a:srgbClr val="FCE5CD"/>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Explorado ámbitos que no habíamos explotado</a:t>
            </a:r>
            <a:endParaRPr/>
          </a:p>
        </p:txBody>
      </p:sp>
      <p:cxnSp>
        <p:nvCxnSpPr>
          <p:cNvPr id="156" name="Shape 15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57" name="Shape 157"/>
          <p:cNvPicPr preferRelativeResize="0"/>
          <p:nvPr/>
        </p:nvPicPr>
        <p:blipFill>
          <a:blip r:embed="rId3">
            <a:alphaModFix/>
          </a:blip>
          <a:stretch>
            <a:fillRect/>
          </a:stretch>
        </p:blipFill>
        <p:spPr>
          <a:xfrm>
            <a:off x="819150" y="2229422"/>
            <a:ext cx="1293693" cy="1347982"/>
          </a:xfrm>
          <a:prstGeom prst="rect">
            <a:avLst/>
          </a:prstGeom>
          <a:noFill/>
          <a:ln>
            <a:noFill/>
          </a:ln>
        </p:spPr>
      </p:pic>
      <p:pic>
        <p:nvPicPr>
          <p:cNvPr id="158" name="Shape 158"/>
          <p:cNvPicPr preferRelativeResize="0"/>
          <p:nvPr/>
        </p:nvPicPr>
        <p:blipFill>
          <a:blip r:embed="rId4">
            <a:alphaModFix/>
          </a:blip>
          <a:stretch>
            <a:fillRect/>
          </a:stretch>
        </p:blipFill>
        <p:spPr>
          <a:xfrm>
            <a:off x="2389399" y="2251869"/>
            <a:ext cx="1357406" cy="1347982"/>
          </a:xfrm>
          <a:prstGeom prst="rect">
            <a:avLst/>
          </a:prstGeom>
          <a:noFill/>
          <a:ln>
            <a:noFill/>
          </a:ln>
        </p:spPr>
      </p:pic>
      <p:sp>
        <p:nvSpPr>
          <p:cNvPr id="159" name="Shape 159"/>
          <p:cNvSpPr txBox="1"/>
          <p:nvPr/>
        </p:nvSpPr>
        <p:spPr>
          <a:xfrm>
            <a:off x="1231010" y="3622299"/>
            <a:ext cx="702900" cy="49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XML</a:t>
            </a:r>
            <a:endParaRPr>
              <a:latin typeface="Oswald"/>
              <a:ea typeface="Oswald"/>
              <a:cs typeface="Oswald"/>
              <a:sym typeface="Oswald"/>
            </a:endParaRPr>
          </a:p>
        </p:txBody>
      </p:sp>
      <p:sp>
        <p:nvSpPr>
          <p:cNvPr id="160" name="Shape 160"/>
          <p:cNvSpPr txBox="1"/>
          <p:nvPr/>
        </p:nvSpPr>
        <p:spPr>
          <a:xfrm>
            <a:off x="2600513" y="3622299"/>
            <a:ext cx="9804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BUFFERS</a:t>
            </a:r>
            <a:endParaRPr>
              <a:latin typeface="Oswald"/>
              <a:ea typeface="Oswald"/>
              <a:cs typeface="Oswald"/>
              <a:sym typeface="Oswald"/>
            </a:endParaRPr>
          </a:p>
        </p:txBody>
      </p:sp>
      <p:pic>
        <p:nvPicPr>
          <p:cNvPr id="161" name="Shape 161"/>
          <p:cNvPicPr preferRelativeResize="0"/>
          <p:nvPr/>
        </p:nvPicPr>
        <p:blipFill>
          <a:blip r:embed="rId5">
            <a:alphaModFix/>
          </a:blip>
          <a:stretch>
            <a:fillRect/>
          </a:stretch>
        </p:blipFill>
        <p:spPr>
          <a:xfrm>
            <a:off x="3847211" y="2078550"/>
            <a:ext cx="2390815" cy="1693963"/>
          </a:xfrm>
          <a:prstGeom prst="rect">
            <a:avLst/>
          </a:prstGeom>
          <a:noFill/>
          <a:ln>
            <a:noFill/>
          </a:ln>
        </p:spPr>
      </p:pic>
      <p:sp>
        <p:nvSpPr>
          <p:cNvPr id="162" name="Shape 162"/>
          <p:cNvSpPr txBox="1"/>
          <p:nvPr/>
        </p:nvSpPr>
        <p:spPr>
          <a:xfrm>
            <a:off x="4132902" y="3622299"/>
            <a:ext cx="1819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swald"/>
                <a:ea typeface="Oswald"/>
                <a:cs typeface="Oswald"/>
                <a:sym typeface="Oswald"/>
              </a:rPr>
              <a:t>LIBRERÍAS</a:t>
            </a:r>
            <a:r>
              <a:rPr lang="es">
                <a:latin typeface="Oswald"/>
                <a:ea typeface="Oswald"/>
                <a:cs typeface="Oswald"/>
                <a:sym typeface="Oswald"/>
              </a:rPr>
              <a:t> JAVA DE TERCEROS</a:t>
            </a:r>
            <a:endParaRPr>
              <a:latin typeface="Oswald"/>
              <a:ea typeface="Oswald"/>
              <a:cs typeface="Oswald"/>
              <a:sym typeface="Oswald"/>
            </a:endParaRPr>
          </a:p>
        </p:txBody>
      </p:sp>
      <p:pic>
        <p:nvPicPr>
          <p:cNvPr id="163" name="Shape 163"/>
          <p:cNvPicPr preferRelativeResize="0"/>
          <p:nvPr/>
        </p:nvPicPr>
        <p:blipFill>
          <a:blip r:embed="rId6">
            <a:alphaModFix/>
          </a:blip>
          <a:stretch>
            <a:fillRect/>
          </a:stretch>
        </p:blipFill>
        <p:spPr>
          <a:xfrm>
            <a:off x="6505419" y="2412896"/>
            <a:ext cx="1819430" cy="981045"/>
          </a:xfrm>
          <a:prstGeom prst="rect">
            <a:avLst/>
          </a:prstGeom>
          <a:noFill/>
          <a:ln>
            <a:noFill/>
          </a:ln>
        </p:spPr>
      </p:pic>
      <p:sp>
        <p:nvSpPr>
          <p:cNvPr id="164" name="Shape 164"/>
          <p:cNvSpPr txBox="1"/>
          <p:nvPr/>
        </p:nvSpPr>
        <p:spPr>
          <a:xfrm>
            <a:off x="6924941" y="3622299"/>
            <a:ext cx="9804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BBDD</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Explorado ámbitos que no habíamos explotado</a:t>
            </a:r>
            <a:endParaRPr/>
          </a:p>
        </p:txBody>
      </p:sp>
      <p:cxnSp>
        <p:nvCxnSpPr>
          <p:cNvPr id="170" name="Shape 170"/>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171" name="Shape 171"/>
          <p:cNvSpPr txBox="1"/>
          <p:nvPr/>
        </p:nvSpPr>
        <p:spPr>
          <a:xfrm>
            <a:off x="801688" y="3637563"/>
            <a:ext cx="1017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swald"/>
                <a:ea typeface="Oswald"/>
                <a:cs typeface="Oswald"/>
                <a:sym typeface="Oswald"/>
              </a:rPr>
              <a:t>Aplicaciones JSP</a:t>
            </a:r>
            <a:endParaRPr>
              <a:latin typeface="Oswald"/>
              <a:ea typeface="Oswald"/>
              <a:cs typeface="Oswald"/>
              <a:sym typeface="Oswald"/>
            </a:endParaRPr>
          </a:p>
        </p:txBody>
      </p:sp>
      <p:sp>
        <p:nvSpPr>
          <p:cNvPr id="172" name="Shape 172"/>
          <p:cNvSpPr txBox="1"/>
          <p:nvPr/>
        </p:nvSpPr>
        <p:spPr>
          <a:xfrm>
            <a:off x="2240950" y="3637561"/>
            <a:ext cx="9804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BOOTSTRAP</a:t>
            </a:r>
            <a:endParaRPr>
              <a:latin typeface="Oswald"/>
              <a:ea typeface="Oswald"/>
              <a:cs typeface="Oswald"/>
              <a:sym typeface="Oswald"/>
            </a:endParaRPr>
          </a:p>
        </p:txBody>
      </p:sp>
      <p:sp>
        <p:nvSpPr>
          <p:cNvPr id="173" name="Shape 173"/>
          <p:cNvSpPr txBox="1"/>
          <p:nvPr/>
        </p:nvSpPr>
        <p:spPr>
          <a:xfrm>
            <a:off x="3487640" y="3637561"/>
            <a:ext cx="1819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swald"/>
                <a:ea typeface="Oswald"/>
                <a:cs typeface="Oswald"/>
                <a:sym typeface="Oswald"/>
              </a:rPr>
              <a:t>DOM (ELEMENTOS, NODES, NODELIST...)</a:t>
            </a:r>
            <a:endParaRPr>
              <a:latin typeface="Oswald"/>
              <a:ea typeface="Oswald"/>
              <a:cs typeface="Oswald"/>
              <a:sym typeface="Oswald"/>
            </a:endParaRPr>
          </a:p>
        </p:txBody>
      </p:sp>
      <p:sp>
        <p:nvSpPr>
          <p:cNvPr id="174" name="Shape 174"/>
          <p:cNvSpPr txBox="1"/>
          <p:nvPr/>
        </p:nvSpPr>
        <p:spPr>
          <a:xfrm>
            <a:off x="5534453" y="3637561"/>
            <a:ext cx="9804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swald"/>
                <a:ea typeface="Oswald"/>
                <a:cs typeface="Oswald"/>
                <a:sym typeface="Oswald"/>
              </a:rPr>
              <a:t>SCRIPTING</a:t>
            </a:r>
            <a:endParaRPr>
              <a:latin typeface="Oswald"/>
              <a:ea typeface="Oswald"/>
              <a:cs typeface="Oswald"/>
              <a:sym typeface="Oswald"/>
            </a:endParaRPr>
          </a:p>
        </p:txBody>
      </p:sp>
      <p:pic>
        <p:nvPicPr>
          <p:cNvPr id="175" name="Shape 175"/>
          <p:cNvPicPr preferRelativeResize="0"/>
          <p:nvPr/>
        </p:nvPicPr>
        <p:blipFill>
          <a:blip r:embed="rId3">
            <a:alphaModFix/>
          </a:blip>
          <a:stretch>
            <a:fillRect/>
          </a:stretch>
        </p:blipFill>
        <p:spPr>
          <a:xfrm>
            <a:off x="926488" y="2214900"/>
            <a:ext cx="768300" cy="1407576"/>
          </a:xfrm>
          <a:prstGeom prst="rect">
            <a:avLst/>
          </a:prstGeom>
          <a:noFill/>
          <a:ln>
            <a:noFill/>
          </a:ln>
        </p:spPr>
      </p:pic>
      <p:pic>
        <p:nvPicPr>
          <p:cNvPr id="176" name="Shape 176"/>
          <p:cNvPicPr preferRelativeResize="0"/>
          <p:nvPr/>
        </p:nvPicPr>
        <p:blipFill>
          <a:blip r:embed="rId4">
            <a:alphaModFix/>
          </a:blip>
          <a:stretch>
            <a:fillRect/>
          </a:stretch>
        </p:blipFill>
        <p:spPr>
          <a:xfrm>
            <a:off x="1950199" y="2273088"/>
            <a:ext cx="1537428" cy="1291200"/>
          </a:xfrm>
          <a:prstGeom prst="rect">
            <a:avLst/>
          </a:prstGeom>
          <a:noFill/>
          <a:ln>
            <a:noFill/>
          </a:ln>
        </p:spPr>
      </p:pic>
      <p:pic>
        <p:nvPicPr>
          <p:cNvPr id="177" name="Shape 177"/>
          <p:cNvPicPr preferRelativeResize="0"/>
          <p:nvPr/>
        </p:nvPicPr>
        <p:blipFill>
          <a:blip r:embed="rId5">
            <a:alphaModFix/>
          </a:blip>
          <a:stretch>
            <a:fillRect/>
          </a:stretch>
        </p:blipFill>
        <p:spPr>
          <a:xfrm>
            <a:off x="3751801" y="2331288"/>
            <a:ext cx="1291173" cy="1291200"/>
          </a:xfrm>
          <a:prstGeom prst="rect">
            <a:avLst/>
          </a:prstGeom>
          <a:noFill/>
          <a:ln>
            <a:noFill/>
          </a:ln>
        </p:spPr>
      </p:pic>
      <p:pic>
        <p:nvPicPr>
          <p:cNvPr id="178" name="Shape 178"/>
          <p:cNvPicPr preferRelativeResize="0"/>
          <p:nvPr/>
        </p:nvPicPr>
        <p:blipFill rotWithShape="1">
          <a:blip r:embed="rId6">
            <a:alphaModFix/>
          </a:blip>
          <a:srcRect b="18467" l="29515" r="26160" t="11021"/>
          <a:stretch/>
        </p:blipFill>
        <p:spPr>
          <a:xfrm>
            <a:off x="5471288" y="2331287"/>
            <a:ext cx="1106739" cy="1291199"/>
          </a:xfrm>
          <a:prstGeom prst="rect">
            <a:avLst/>
          </a:prstGeom>
          <a:noFill/>
          <a:ln>
            <a:noFill/>
          </a:ln>
        </p:spPr>
      </p:pic>
      <p:pic>
        <p:nvPicPr>
          <p:cNvPr id="179" name="Shape 179"/>
          <p:cNvPicPr preferRelativeResize="0"/>
          <p:nvPr/>
        </p:nvPicPr>
        <p:blipFill>
          <a:blip r:embed="rId7">
            <a:alphaModFix/>
          </a:blip>
          <a:stretch>
            <a:fillRect/>
          </a:stretch>
        </p:blipFill>
        <p:spPr>
          <a:xfrm>
            <a:off x="6698777" y="2230463"/>
            <a:ext cx="1511373" cy="1376450"/>
          </a:xfrm>
          <a:prstGeom prst="rect">
            <a:avLst/>
          </a:prstGeom>
          <a:noFill/>
          <a:ln>
            <a:noFill/>
          </a:ln>
        </p:spPr>
      </p:pic>
      <p:sp>
        <p:nvSpPr>
          <p:cNvPr id="180" name="Shape 180"/>
          <p:cNvSpPr txBox="1"/>
          <p:nvPr/>
        </p:nvSpPr>
        <p:spPr>
          <a:xfrm>
            <a:off x="6544715" y="3637561"/>
            <a:ext cx="1819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swald"/>
                <a:ea typeface="Oswald"/>
                <a:cs typeface="Oswald"/>
                <a:sym typeface="Oswald"/>
              </a:rPr>
              <a:t>TRABAJO EN EQUIPO</a:t>
            </a:r>
            <a:endParaRPr>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782000" y="418525"/>
            <a:ext cx="7505700" cy="7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Comfortaa"/>
                <a:ea typeface="Comfortaa"/>
                <a:cs typeface="Comfortaa"/>
                <a:sym typeface="Comfortaa"/>
              </a:rPr>
              <a:t>Formación orientada al tratamiento de datos, con enfoque entre otras cosas a montar nuestros propios sistemas ETL</a:t>
            </a:r>
            <a:endParaRPr sz="1800">
              <a:latin typeface="Comfortaa"/>
              <a:ea typeface="Comfortaa"/>
              <a:cs typeface="Comfortaa"/>
              <a:sym typeface="Comfortaa"/>
            </a:endParaRPr>
          </a:p>
        </p:txBody>
      </p:sp>
      <p:cxnSp>
        <p:nvCxnSpPr>
          <p:cNvPr id="186" name="Shape 18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87" name="Shape 187"/>
          <p:cNvPicPr preferRelativeResize="0"/>
          <p:nvPr/>
        </p:nvPicPr>
        <p:blipFill>
          <a:blip r:embed="rId3">
            <a:alphaModFix/>
          </a:blip>
          <a:stretch>
            <a:fillRect/>
          </a:stretch>
        </p:blipFill>
        <p:spPr>
          <a:xfrm>
            <a:off x="2169154" y="1354075"/>
            <a:ext cx="4805693" cy="312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rotWithShape="1">
          <a:blip r:embed="rId3">
            <a:alphaModFix/>
          </a:blip>
          <a:srcRect b="7813" l="0" r="0" t="7813"/>
          <a:stretch/>
        </p:blipFill>
        <p:spPr>
          <a:xfrm>
            <a:off x="0" y="0"/>
            <a:ext cx="9144002" cy="5143498"/>
          </a:xfrm>
          <a:prstGeom prst="rect">
            <a:avLst/>
          </a:prstGeom>
          <a:noFill/>
          <a:ln>
            <a:noFill/>
          </a:ln>
        </p:spPr>
      </p:pic>
      <p:sp>
        <p:nvSpPr>
          <p:cNvPr id="193" name="Shape 193"/>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txBox="1"/>
          <p:nvPr>
            <p:ph type="title"/>
          </p:nvPr>
        </p:nvSpPr>
        <p:spPr>
          <a:xfrm>
            <a:off x="232878" y="219975"/>
            <a:ext cx="2336400" cy="915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Uso de JAVA en todo momento</a:t>
            </a:r>
            <a:endParaRPr/>
          </a:p>
        </p:txBody>
      </p:sp>
      <p:sp>
        <p:nvSpPr>
          <p:cNvPr id="195" name="Shape 195"/>
          <p:cNvSpPr txBox="1"/>
          <p:nvPr>
            <p:ph idx="1" type="body"/>
          </p:nvPr>
        </p:nvSpPr>
        <p:spPr>
          <a:xfrm>
            <a:off x="232875" y="1290250"/>
            <a:ext cx="2336400" cy="352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a:t>Uso diario de este fantástico lenguaje de programación en el cual iniciamos nuestro recorrido en clase y que en nuestro periodo de formación DUAL ha sido una herramienta más de trabajo con la que nos hemos familiarizado </a:t>
            </a:r>
            <a:r>
              <a:rPr lang="es"/>
              <a:t>aún</a:t>
            </a:r>
            <a:r>
              <a:rPr lang="es"/>
              <a:t> más.</a:t>
            </a:r>
            <a:endParaRPr/>
          </a:p>
        </p:txBody>
      </p:sp>
      <p:pic>
        <p:nvPicPr>
          <p:cNvPr id="196" name="Shape 196"/>
          <p:cNvPicPr preferRelativeResize="0"/>
          <p:nvPr/>
        </p:nvPicPr>
        <p:blipFill>
          <a:blip r:embed="rId4">
            <a:alphaModFix/>
          </a:blip>
          <a:stretch>
            <a:fillRect/>
          </a:stretch>
        </p:blipFill>
        <p:spPr>
          <a:xfrm>
            <a:off x="4841500" y="501350"/>
            <a:ext cx="2225950" cy="4140800"/>
          </a:xfrm>
          <a:prstGeom prst="rect">
            <a:avLst/>
          </a:prstGeom>
          <a:noFill/>
          <a:ln>
            <a:noFill/>
          </a:ln>
          <a:effectLst>
            <a:outerShdw blurRad="757238"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Vista lateral en primer plano de una mano pulsando el botón de un mezclador de audio" id="201" name="Shape 201"/>
          <p:cNvPicPr preferRelativeResize="0"/>
          <p:nvPr/>
        </p:nvPicPr>
        <p:blipFill rotWithShape="1">
          <a:blip r:embed="rId3">
            <a:alphaModFix/>
          </a:blip>
          <a:srcRect b="7713" l="0" r="0" t="7705"/>
          <a:stretch/>
        </p:blipFill>
        <p:spPr>
          <a:xfrm>
            <a:off x="0" y="0"/>
            <a:ext cx="9144003" cy="5143498"/>
          </a:xfrm>
          <a:prstGeom prst="rect">
            <a:avLst/>
          </a:prstGeom>
          <a:noFill/>
          <a:ln>
            <a:noFill/>
          </a:ln>
        </p:spPr>
      </p:pic>
      <p:sp>
        <p:nvSpPr>
          <p:cNvPr id="202" name="Shape 202"/>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txBox="1"/>
          <p:nvPr>
            <p:ph type="title"/>
          </p:nvPr>
        </p:nvSpPr>
        <p:spPr>
          <a:xfrm>
            <a:off x="232878" y="219975"/>
            <a:ext cx="2336400" cy="915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Programación basada en tareas</a:t>
            </a:r>
            <a:endParaRPr/>
          </a:p>
        </p:txBody>
      </p:sp>
      <p:sp>
        <p:nvSpPr>
          <p:cNvPr id="204" name="Shape 204"/>
          <p:cNvSpPr txBox="1"/>
          <p:nvPr>
            <p:ph idx="1" type="body"/>
          </p:nvPr>
        </p:nvSpPr>
        <p:spPr>
          <a:xfrm>
            <a:off x="232875" y="1290250"/>
            <a:ext cx="2336400" cy="352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a:t>En DEKRA han tenido con nosotros un trato especial desde el primer momento, nuestro objetivo cuando llegamos y nos sentamos en nuestro puesto de trabajo consiste en explorar tecnologías que nos ayuden con nuestras tareas, experimentar con lo que nos sugieren y siempre con la libertad y nuestra personalidad como programadores.</a:t>
            </a:r>
            <a:endParaRPr/>
          </a:p>
        </p:txBody>
      </p:sp>
      <p:pic>
        <p:nvPicPr>
          <p:cNvPr id="205" name="Shape 205"/>
          <p:cNvPicPr preferRelativeResize="0"/>
          <p:nvPr/>
        </p:nvPicPr>
        <p:blipFill>
          <a:blip r:embed="rId4">
            <a:alphaModFix/>
          </a:blip>
          <a:stretch>
            <a:fillRect/>
          </a:stretch>
        </p:blipFill>
        <p:spPr>
          <a:xfrm>
            <a:off x="3685875" y="320825"/>
            <a:ext cx="4706050" cy="470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12698" r="12691" t="0"/>
          <a:stretch/>
        </p:blipFill>
        <p:spPr>
          <a:xfrm>
            <a:off x="3387800" y="0"/>
            <a:ext cx="5756197" cy="5143504"/>
          </a:xfrm>
          <a:prstGeom prst="rect">
            <a:avLst/>
          </a:prstGeom>
          <a:noFill/>
          <a:ln>
            <a:noFill/>
          </a:ln>
        </p:spPr>
      </p:pic>
      <p:sp>
        <p:nvSpPr>
          <p:cNvPr id="211" name="Shape 211"/>
          <p:cNvSpPr txBox="1"/>
          <p:nvPr>
            <p:ph type="ctrTitle"/>
          </p:nvPr>
        </p:nvSpPr>
        <p:spPr>
          <a:xfrm>
            <a:off x="323300" y="772850"/>
            <a:ext cx="2704200" cy="578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omfortaa"/>
                <a:ea typeface="Comfortaa"/>
                <a:cs typeface="Comfortaa"/>
                <a:sym typeface="Comfortaa"/>
              </a:rPr>
              <a:t>Tarea 1</a:t>
            </a:r>
            <a:endParaRPr>
              <a:latin typeface="Comfortaa"/>
              <a:ea typeface="Comfortaa"/>
              <a:cs typeface="Comfortaa"/>
              <a:sym typeface="Comfortaa"/>
            </a:endParaRPr>
          </a:p>
        </p:txBody>
      </p:sp>
      <p:sp>
        <p:nvSpPr>
          <p:cNvPr id="212" name="Shape 212"/>
          <p:cNvSpPr txBox="1"/>
          <p:nvPr>
            <p:ph type="ctrTitle"/>
          </p:nvPr>
        </p:nvSpPr>
        <p:spPr>
          <a:xfrm>
            <a:off x="323300" y="1538000"/>
            <a:ext cx="2704200" cy="326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omfortaa"/>
                <a:ea typeface="Comfortaa"/>
                <a:cs typeface="Comfortaa"/>
                <a:sym typeface="Comfortaa"/>
              </a:rPr>
              <a:t>Esta tarea consiste en leer un fichero en formato tabular y buscar el número de coincidencias de una cadena de caracteres dentro de ese fichero.</a:t>
            </a:r>
            <a:endParaRPr sz="14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819150" y="365800"/>
            <a:ext cx="7505700" cy="639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s">
                <a:latin typeface="Comfortaa"/>
                <a:ea typeface="Comfortaa"/>
                <a:cs typeface="Comfortaa"/>
                <a:sym typeface="Comfortaa"/>
              </a:rPr>
              <a:t>Tarea 1</a:t>
            </a:r>
            <a:endParaRPr>
              <a:latin typeface="Comfortaa"/>
              <a:ea typeface="Comfortaa"/>
              <a:cs typeface="Comfortaa"/>
              <a:sym typeface="Comfortaa"/>
            </a:endParaRPr>
          </a:p>
        </p:txBody>
      </p:sp>
      <p:sp>
        <p:nvSpPr>
          <p:cNvPr id="218" name="Shape 218"/>
          <p:cNvSpPr txBox="1"/>
          <p:nvPr>
            <p:ph idx="1" type="body"/>
          </p:nvPr>
        </p:nvSpPr>
        <p:spPr>
          <a:xfrm>
            <a:off x="642950" y="909700"/>
            <a:ext cx="3862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Adán Estebanez Villarrubia:</a:t>
            </a:r>
            <a:endParaRPr/>
          </a:p>
          <a:p>
            <a:pPr indent="0" lvl="0" marL="0">
              <a:spcBef>
                <a:spcPts val="1600"/>
              </a:spcBef>
              <a:spcAft>
                <a:spcPts val="0"/>
              </a:spcAft>
              <a:buNone/>
            </a:pPr>
            <a:r>
              <a:rPr lang="es"/>
              <a:t>En la primera práctica uno de los "requisitos" era usar POO, pero veía innecesario usarlo ya que con una función podía conseguir el mismo resultado de manera más simple, asique lo consulté con mi tutor y me dió el visto bueno. </a:t>
            </a:r>
            <a:endParaRPr/>
          </a:p>
          <a:p>
            <a:pPr indent="0" lvl="0" marL="0">
              <a:spcBef>
                <a:spcPts val="1600"/>
              </a:spcBef>
              <a:spcAft>
                <a:spcPts val="1600"/>
              </a:spcAft>
              <a:buNone/>
            </a:pPr>
            <a:r>
              <a:rPr lang="es"/>
              <a:t>Use “buffered writer” para leer el fichero en formato tabular y usé por primera vez la función split la cual desconocía, el resultado de las líneas del fichero las almaceno en un array y busco el número de coincidencias dentro del array.</a:t>
            </a:r>
            <a:endParaRPr/>
          </a:p>
        </p:txBody>
      </p:sp>
      <p:sp>
        <p:nvSpPr>
          <p:cNvPr id="219" name="Shape 219"/>
          <p:cNvSpPr txBox="1"/>
          <p:nvPr>
            <p:ph idx="2" type="body"/>
          </p:nvPr>
        </p:nvSpPr>
        <p:spPr>
          <a:xfrm>
            <a:off x="4638675" y="909825"/>
            <a:ext cx="3796200" cy="352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Salvador Rebollo Benítez</a:t>
            </a:r>
            <a:endParaRPr/>
          </a:p>
          <a:p>
            <a:pPr indent="0" lvl="0" marL="0">
              <a:spcBef>
                <a:spcPts val="1600"/>
              </a:spcBef>
              <a:spcAft>
                <a:spcPts val="0"/>
              </a:spcAft>
              <a:buNone/>
            </a:pPr>
            <a:r>
              <a:rPr lang="es"/>
              <a:t>Con esta tarea empezamos el tratado de datos, utilicé por primera vez las ArrayList y vi la potencia que tenían ya que siempre </a:t>
            </a:r>
            <a:r>
              <a:rPr lang="es"/>
              <a:t>tenía</a:t>
            </a:r>
            <a:r>
              <a:rPr lang="es"/>
              <a:t> que andar calculando capacidades de array.</a:t>
            </a:r>
            <a:endParaRPr/>
          </a:p>
          <a:p>
            <a:pPr indent="0" lvl="0" marL="0">
              <a:spcBef>
                <a:spcPts val="1600"/>
              </a:spcBef>
              <a:spcAft>
                <a:spcPts val="0"/>
              </a:spcAft>
              <a:buNone/>
            </a:pPr>
            <a:r>
              <a:t/>
            </a:r>
            <a:endParaRPr/>
          </a:p>
          <a:p>
            <a:pPr indent="0" lvl="0" marL="0">
              <a:spcBef>
                <a:spcPts val="1600"/>
              </a:spcBef>
              <a:spcAft>
                <a:spcPts val="0"/>
              </a:spcAft>
              <a:buNone/>
            </a:pPr>
            <a:r>
              <a:rPr lang="es"/>
              <a:t>Con ello y el uso del método "cadena.split()" para separar las palabras, y almacenarlo en lista con list.size(), get, add y sobre todo list.contains("cadena") conseguimos montar una tarea bastante curiosa.</a:t>
            </a:r>
            <a:endParaRPr/>
          </a:p>
          <a:p>
            <a:pPr indent="0" lvl="0" marL="0">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